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handoutMasterIdLst>
    <p:handoutMasterId r:id="rId10"/>
  </p:handoutMasterIdLst>
  <p:sldIdLst>
    <p:sldId id="256" r:id="rId2"/>
    <p:sldId id="257" r:id="rId3"/>
    <p:sldId id="265" r:id="rId4"/>
    <p:sldId id="267" r:id="rId5"/>
    <p:sldId id="271" r:id="rId6"/>
    <p:sldId id="272" r:id="rId7"/>
    <p:sldId id="268" r:id="rId8"/>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87" d="100"/>
          <a:sy n="87" d="100"/>
        </p:scale>
        <p:origin x="90" y="49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6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E0691143-2550-4367-9DA1-B62B5B587B2C}" type="datetimeFigureOut">
              <a:rPr lang="en-CA" smtClean="0"/>
              <a:t>2017-10-11</a:t>
            </a:fld>
            <a:endParaRPr lang="en-CA"/>
          </a:p>
        </p:txBody>
      </p:sp>
      <p:sp>
        <p:nvSpPr>
          <p:cNvPr id="4" name="Footer Placeholder 3"/>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B81F9DE4-56B4-4D60-BF93-2199DD70C7D7}" type="slidenum">
              <a:rPr lang="en-CA" smtClean="0"/>
              <a:t>‹#›</a:t>
            </a:fld>
            <a:endParaRPr lang="en-CA"/>
          </a:p>
        </p:txBody>
      </p:sp>
    </p:spTree>
    <p:extLst>
      <p:ext uri="{BB962C8B-B14F-4D97-AF65-F5344CB8AC3E}">
        <p14:creationId xmlns:p14="http://schemas.microsoft.com/office/powerpoint/2010/main" val="3178557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CA"/>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00677C86-58DB-4904-9F08-DA54B7B5EAC4}" type="datetimeFigureOut">
              <a:rPr lang="en-CA" smtClean="0"/>
              <a:t>2017-10-11</a:t>
            </a:fld>
            <a:endParaRPr lang="en-CA"/>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CA"/>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CA"/>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120ADD10-0FDE-4D51-94F2-F3182FD2B7A5}" type="slidenum">
              <a:rPr lang="en-CA" smtClean="0"/>
              <a:t>‹#›</a:t>
            </a:fld>
            <a:endParaRPr lang="en-CA"/>
          </a:p>
        </p:txBody>
      </p:sp>
    </p:spTree>
    <p:extLst>
      <p:ext uri="{BB962C8B-B14F-4D97-AF65-F5344CB8AC3E}">
        <p14:creationId xmlns:p14="http://schemas.microsoft.com/office/powerpoint/2010/main" val="486940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1</a:t>
            </a:fld>
            <a:endParaRPr lang="en-CA"/>
          </a:p>
        </p:txBody>
      </p:sp>
    </p:spTree>
    <p:extLst>
      <p:ext uri="{BB962C8B-B14F-4D97-AF65-F5344CB8AC3E}">
        <p14:creationId xmlns:p14="http://schemas.microsoft.com/office/powerpoint/2010/main" val="2572191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2</a:t>
            </a:fld>
            <a:endParaRPr lang="en-CA"/>
          </a:p>
        </p:txBody>
      </p:sp>
    </p:spTree>
    <p:extLst>
      <p:ext uri="{BB962C8B-B14F-4D97-AF65-F5344CB8AC3E}">
        <p14:creationId xmlns:p14="http://schemas.microsoft.com/office/powerpoint/2010/main" val="94963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For he chose us in him before the creation of the world to be holy and blameless in his sight. In love he predestined us for adoption to </a:t>
            </a:r>
            <a:r>
              <a:rPr lang="en-CA" dirty="0" err="1" smtClean="0"/>
              <a:t>sonship</a:t>
            </a:r>
            <a:r>
              <a:rPr lang="en-CA" dirty="0" smtClean="0"/>
              <a:t> through Jesus Christ. Ephesians 1:4-5</a:t>
            </a:r>
          </a:p>
          <a:p>
            <a:endParaRPr lang="en-CA" dirty="0"/>
          </a:p>
        </p:txBody>
      </p:sp>
      <p:sp>
        <p:nvSpPr>
          <p:cNvPr id="4" name="Slide Number Placeholder 3"/>
          <p:cNvSpPr>
            <a:spLocks noGrp="1"/>
          </p:cNvSpPr>
          <p:nvPr>
            <p:ph type="sldNum" sz="quarter" idx="10"/>
          </p:nvPr>
        </p:nvSpPr>
        <p:spPr/>
        <p:txBody>
          <a:bodyPr/>
          <a:lstStyle/>
          <a:p>
            <a:fld id="{120ADD10-0FDE-4D51-94F2-F3182FD2B7A5}" type="slidenum">
              <a:rPr lang="en-CA" smtClean="0"/>
              <a:t>3</a:t>
            </a:fld>
            <a:endParaRPr lang="en-CA"/>
          </a:p>
        </p:txBody>
      </p:sp>
    </p:spTree>
    <p:extLst>
      <p:ext uri="{BB962C8B-B14F-4D97-AF65-F5344CB8AC3E}">
        <p14:creationId xmlns:p14="http://schemas.microsoft.com/office/powerpoint/2010/main" val="2092738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4</a:t>
            </a:fld>
            <a:endParaRPr lang="en-CA"/>
          </a:p>
        </p:txBody>
      </p:sp>
    </p:spTree>
    <p:extLst>
      <p:ext uri="{BB962C8B-B14F-4D97-AF65-F5344CB8AC3E}">
        <p14:creationId xmlns:p14="http://schemas.microsoft.com/office/powerpoint/2010/main" val="1487512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5</a:t>
            </a:fld>
            <a:endParaRPr lang="en-CA"/>
          </a:p>
        </p:txBody>
      </p:sp>
    </p:spTree>
    <p:extLst>
      <p:ext uri="{BB962C8B-B14F-4D97-AF65-F5344CB8AC3E}">
        <p14:creationId xmlns:p14="http://schemas.microsoft.com/office/powerpoint/2010/main" val="163371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6</a:t>
            </a:fld>
            <a:endParaRPr lang="en-CA"/>
          </a:p>
        </p:txBody>
      </p:sp>
    </p:spTree>
    <p:extLst>
      <p:ext uri="{BB962C8B-B14F-4D97-AF65-F5344CB8AC3E}">
        <p14:creationId xmlns:p14="http://schemas.microsoft.com/office/powerpoint/2010/main" val="377261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20ADD10-0FDE-4D51-94F2-F3182FD2B7A5}" type="slidenum">
              <a:rPr lang="en-CA" smtClean="0"/>
              <a:t>7</a:t>
            </a:fld>
            <a:endParaRPr lang="en-CA"/>
          </a:p>
        </p:txBody>
      </p:sp>
    </p:spTree>
    <p:extLst>
      <p:ext uri="{BB962C8B-B14F-4D97-AF65-F5344CB8AC3E}">
        <p14:creationId xmlns:p14="http://schemas.microsoft.com/office/powerpoint/2010/main" val="1021590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10/11/2017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CA" sz="4400" dirty="0" smtClean="0">
                <a:solidFill>
                  <a:srgbClr val="FF0000"/>
                </a:solidFill>
                <a:effectLst>
                  <a:outerShdw blurRad="38100" dist="38100" dir="2700000" algn="tl">
                    <a:srgbClr val="000000">
                      <a:alpha val="43137"/>
                    </a:srgbClr>
                  </a:outerShdw>
                </a:effectLst>
              </a:rPr>
              <a:t>Christlikeness</a:t>
            </a:r>
            <a:r>
              <a:rPr lang="en-CA" sz="4400" dirty="0" smtClean="0">
                <a:effectLst>
                  <a:outerShdw blurRad="38100" dist="38100" dir="2700000" algn="tl">
                    <a:srgbClr val="000000">
                      <a:alpha val="43137"/>
                    </a:srgbClr>
                  </a:outerShdw>
                </a:effectLst>
              </a:rPr>
              <a:t/>
            </a:r>
            <a:br>
              <a:rPr lang="en-CA" sz="4400" dirty="0" smtClean="0">
                <a:effectLst>
                  <a:outerShdw blurRad="38100" dist="38100" dir="2700000" algn="tl">
                    <a:srgbClr val="000000">
                      <a:alpha val="43137"/>
                    </a:srgbClr>
                  </a:outerShdw>
                </a:effectLst>
              </a:rPr>
            </a:br>
            <a:endParaRPr lang="en-CA" sz="44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07067" y="4590329"/>
            <a:ext cx="7766936" cy="1096899"/>
          </a:xfrm>
        </p:spPr>
        <p:txBody>
          <a:bodyPr>
            <a:normAutofit fontScale="85000" lnSpcReduction="20000"/>
          </a:bodyPr>
          <a:lstStyle/>
          <a:p>
            <a:pPr algn="ctr"/>
            <a:r>
              <a:rPr lang="en-CA" sz="2800" dirty="0"/>
              <a:t>The Radical </a:t>
            </a:r>
            <a:r>
              <a:rPr lang="en-CA" sz="2800" dirty="0" smtClean="0"/>
              <a:t>Disciple</a:t>
            </a:r>
            <a:endParaRPr lang="en-CA" sz="2800" dirty="0" smtClean="0"/>
          </a:p>
          <a:p>
            <a:pPr algn="ctr"/>
            <a:r>
              <a:rPr lang="en-CA" sz="2100" dirty="0" smtClean="0"/>
              <a:t>Some </a:t>
            </a:r>
            <a:r>
              <a:rPr lang="en-CA" sz="2100" dirty="0"/>
              <a:t>Neglected Aspects of Our Calling</a:t>
            </a:r>
            <a:endParaRPr lang="en-CA" sz="2100" dirty="0"/>
          </a:p>
          <a:p>
            <a:pPr algn="ctr"/>
            <a:r>
              <a:rPr lang="en-CA" sz="1600" dirty="0"/>
              <a:t>October </a:t>
            </a:r>
            <a:r>
              <a:rPr lang="en-CA" sz="1600" dirty="0" smtClean="0"/>
              <a:t>15, </a:t>
            </a:r>
            <a:r>
              <a:rPr lang="en-CA" sz="1600" dirty="0"/>
              <a:t>2017</a:t>
            </a:r>
          </a:p>
        </p:txBody>
      </p:sp>
    </p:spTree>
    <p:extLst>
      <p:ext uri="{BB962C8B-B14F-4D97-AF65-F5344CB8AC3E}">
        <p14:creationId xmlns:p14="http://schemas.microsoft.com/office/powerpoint/2010/main" val="3376595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dirty="0" smtClean="0">
                <a:solidFill>
                  <a:srgbClr val="FF0000"/>
                </a:solidFill>
              </a:rPr>
              <a:t>Christlikeness</a:t>
            </a:r>
            <a:endParaRPr lang="en-CA" sz="3200" dirty="0">
              <a:solidFill>
                <a:srgbClr val="FF0000"/>
              </a:solidFill>
            </a:endParaRPr>
          </a:p>
        </p:txBody>
      </p:sp>
      <p:sp>
        <p:nvSpPr>
          <p:cNvPr id="3" name="Content Placeholder 2"/>
          <p:cNvSpPr>
            <a:spLocks noGrp="1"/>
          </p:cNvSpPr>
          <p:nvPr>
            <p:ph idx="1"/>
          </p:nvPr>
        </p:nvSpPr>
        <p:spPr>
          <a:xfrm>
            <a:off x="677334" y="1545337"/>
            <a:ext cx="8596668" cy="4496026"/>
          </a:xfrm>
        </p:spPr>
        <p:txBody>
          <a:bodyPr>
            <a:normAutofit/>
          </a:bodyPr>
          <a:lstStyle/>
          <a:p>
            <a:pPr>
              <a:buFont typeface="Wingdings" panose="05000000000000000000" pitchFamily="2" charset="2"/>
              <a:buChar char="v"/>
            </a:pPr>
            <a:r>
              <a:rPr lang="en-CA" sz="2800" dirty="0">
                <a:solidFill>
                  <a:schemeClr val="tx1"/>
                </a:solidFill>
              </a:rPr>
              <a:t>Why </a:t>
            </a:r>
            <a:r>
              <a:rPr lang="en-CA" sz="2800" dirty="0" smtClean="0">
                <a:solidFill>
                  <a:schemeClr val="tx1"/>
                </a:solidFill>
              </a:rPr>
              <a:t>– </a:t>
            </a:r>
            <a:r>
              <a:rPr lang="en-CA" sz="2800" dirty="0" smtClean="0">
                <a:solidFill>
                  <a:schemeClr val="tx1"/>
                </a:solidFill>
              </a:rPr>
              <a:t>B</a:t>
            </a:r>
            <a:r>
              <a:rPr lang="en-CA" sz="2800" dirty="0" smtClean="0">
                <a:solidFill>
                  <a:schemeClr val="tx1"/>
                </a:solidFill>
              </a:rPr>
              <a:t>iblical </a:t>
            </a:r>
            <a:r>
              <a:rPr lang="en-CA" sz="2800" dirty="0">
                <a:solidFill>
                  <a:schemeClr val="tx1"/>
                </a:solidFill>
              </a:rPr>
              <a:t>b</a:t>
            </a:r>
            <a:r>
              <a:rPr lang="en-CA" sz="2800" dirty="0" smtClean="0">
                <a:solidFill>
                  <a:schemeClr val="tx1"/>
                </a:solidFill>
              </a:rPr>
              <a:t>asis for Christlikeness</a:t>
            </a:r>
          </a:p>
          <a:p>
            <a:pPr>
              <a:buFont typeface="Wingdings" panose="05000000000000000000" pitchFamily="2" charset="2"/>
              <a:buChar char="v"/>
            </a:pPr>
            <a:r>
              <a:rPr lang="en-CA" sz="2800" dirty="0" smtClean="0">
                <a:solidFill>
                  <a:schemeClr val="tx1"/>
                </a:solidFill>
              </a:rPr>
              <a:t>What – Christ’s prime examples for us to follow</a:t>
            </a:r>
          </a:p>
          <a:p>
            <a:pPr>
              <a:buFont typeface="Wingdings" panose="05000000000000000000" pitchFamily="2" charset="2"/>
              <a:buChar char="v"/>
            </a:pPr>
            <a:r>
              <a:rPr lang="en-CA" sz="2800" dirty="0" smtClean="0">
                <a:solidFill>
                  <a:schemeClr val="tx1"/>
                </a:solidFill>
              </a:rPr>
              <a:t>How – Three ways to become like Christ</a:t>
            </a:r>
          </a:p>
          <a:p>
            <a:pPr marL="0" indent="0">
              <a:buNone/>
            </a:pPr>
            <a:endParaRPr lang="en-CA" dirty="0"/>
          </a:p>
        </p:txBody>
      </p:sp>
    </p:spTree>
    <p:extLst>
      <p:ext uri="{BB962C8B-B14F-4D97-AF65-F5344CB8AC3E}">
        <p14:creationId xmlns:p14="http://schemas.microsoft.com/office/powerpoint/2010/main" val="3918292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dirty="0" smtClean="0">
                <a:solidFill>
                  <a:srgbClr val="FF0000"/>
                </a:solidFill>
              </a:rPr>
              <a:t>Biblical Basis for Christlikeness</a:t>
            </a:r>
            <a:endParaRPr lang="en-CA" sz="3200" dirty="0">
              <a:solidFill>
                <a:srgbClr val="FF0000"/>
              </a:solidFill>
            </a:endParaRPr>
          </a:p>
        </p:txBody>
      </p:sp>
      <p:sp>
        <p:nvSpPr>
          <p:cNvPr id="3" name="Content Placeholder 2"/>
          <p:cNvSpPr>
            <a:spLocks noGrp="1"/>
          </p:cNvSpPr>
          <p:nvPr>
            <p:ph idx="1"/>
          </p:nvPr>
        </p:nvSpPr>
        <p:spPr>
          <a:xfrm>
            <a:off x="677334" y="1545337"/>
            <a:ext cx="8596668" cy="4496026"/>
          </a:xfrm>
        </p:spPr>
        <p:txBody>
          <a:bodyPr>
            <a:normAutofit fontScale="92500" lnSpcReduction="10000"/>
          </a:bodyPr>
          <a:lstStyle/>
          <a:p>
            <a:pPr>
              <a:buFont typeface="Wingdings" panose="05000000000000000000" pitchFamily="2" charset="2"/>
              <a:buChar char="v"/>
            </a:pPr>
            <a:r>
              <a:rPr lang="en-CA" sz="2600" dirty="0">
                <a:solidFill>
                  <a:schemeClr val="tx1"/>
                </a:solidFill>
              </a:rPr>
              <a:t>A</a:t>
            </a:r>
            <a:r>
              <a:rPr lang="en-CA" sz="2600" dirty="0" smtClean="0">
                <a:solidFill>
                  <a:schemeClr val="tx1"/>
                </a:solidFill>
              </a:rPr>
              <a:t>lready </a:t>
            </a:r>
            <a:r>
              <a:rPr lang="en-CA" sz="2600" dirty="0">
                <a:solidFill>
                  <a:schemeClr val="tx1"/>
                </a:solidFill>
              </a:rPr>
              <a:t>P</a:t>
            </a:r>
            <a:r>
              <a:rPr lang="en-CA" sz="2600" dirty="0" smtClean="0">
                <a:solidFill>
                  <a:schemeClr val="tx1"/>
                </a:solidFill>
              </a:rPr>
              <a:t>redestined </a:t>
            </a:r>
          </a:p>
          <a:p>
            <a:pPr marL="400050" lvl="1" indent="0">
              <a:buNone/>
            </a:pPr>
            <a:r>
              <a:rPr lang="en-CA" sz="1700" i="1" dirty="0" smtClean="0">
                <a:solidFill>
                  <a:schemeClr val="tx1"/>
                </a:solidFill>
              </a:rPr>
              <a:t>And </a:t>
            </a:r>
            <a:r>
              <a:rPr lang="en-CA" sz="1700" i="1" dirty="0">
                <a:solidFill>
                  <a:schemeClr val="tx1"/>
                </a:solidFill>
              </a:rPr>
              <a:t>we know that for those who love God all things work together for good, for those who are called according to his purpose. For </a:t>
            </a:r>
            <a:r>
              <a:rPr lang="en-CA" sz="1700" i="1" dirty="0" smtClean="0">
                <a:solidFill>
                  <a:schemeClr val="tx1"/>
                </a:solidFill>
              </a:rPr>
              <a:t>those whom he foreknew he also predestined to be conformed to the image of his Son, in order that he might be the firstborn among many brothers</a:t>
            </a:r>
            <a:r>
              <a:rPr lang="en-CA" sz="1700" i="1" dirty="0">
                <a:solidFill>
                  <a:schemeClr val="tx1"/>
                </a:solidFill>
              </a:rPr>
              <a:t>. And those whom he predestined he also called, and those whom he called he also justified, and those whom he justified he also glorified</a:t>
            </a:r>
            <a:r>
              <a:rPr lang="en-CA" sz="1700" i="1" dirty="0" smtClean="0">
                <a:solidFill>
                  <a:schemeClr val="tx1"/>
                </a:solidFill>
              </a:rPr>
              <a:t>.</a:t>
            </a:r>
            <a:r>
              <a:rPr lang="en-CA" sz="1900" i="1" dirty="0" smtClean="0">
                <a:solidFill>
                  <a:schemeClr val="tx1"/>
                </a:solidFill>
              </a:rPr>
              <a:t> </a:t>
            </a:r>
            <a:r>
              <a:rPr lang="en-CA" sz="1500" dirty="0" smtClean="0">
                <a:solidFill>
                  <a:schemeClr val="tx1"/>
                </a:solidFill>
              </a:rPr>
              <a:t>Romans 8:29</a:t>
            </a:r>
          </a:p>
          <a:p>
            <a:pPr>
              <a:buFont typeface="Wingdings" panose="05000000000000000000" pitchFamily="2" charset="2"/>
              <a:buChar char="v"/>
            </a:pPr>
            <a:r>
              <a:rPr lang="en-CA" sz="2600" dirty="0" smtClean="0">
                <a:solidFill>
                  <a:schemeClr val="tx1"/>
                </a:solidFill>
              </a:rPr>
              <a:t>Happening Now</a:t>
            </a:r>
          </a:p>
          <a:p>
            <a:pPr marL="400050" lvl="1" indent="0">
              <a:buNone/>
            </a:pPr>
            <a:r>
              <a:rPr lang="en-CA" sz="1700" i="1" dirty="0">
                <a:solidFill>
                  <a:schemeClr val="tx1"/>
                </a:solidFill>
              </a:rPr>
              <a:t>And we all, with unveiled face, beholding the glory of the </a:t>
            </a:r>
            <a:r>
              <a:rPr lang="en-CA" sz="1700" i="1" dirty="0" smtClean="0">
                <a:solidFill>
                  <a:schemeClr val="tx1"/>
                </a:solidFill>
              </a:rPr>
              <a:t>Lord, are </a:t>
            </a:r>
            <a:r>
              <a:rPr lang="en-CA" sz="1700" i="1" dirty="0">
                <a:solidFill>
                  <a:schemeClr val="tx1"/>
                </a:solidFill>
              </a:rPr>
              <a:t>being transformed into the same image from one degree of glory to </a:t>
            </a:r>
            <a:r>
              <a:rPr lang="en-CA" sz="1700" i="1" dirty="0" smtClean="0">
                <a:solidFill>
                  <a:schemeClr val="tx1"/>
                </a:solidFill>
              </a:rPr>
              <a:t>another</a:t>
            </a:r>
            <a:r>
              <a:rPr lang="en-CA" sz="1700" i="1" dirty="0">
                <a:solidFill>
                  <a:schemeClr val="tx1"/>
                </a:solidFill>
              </a:rPr>
              <a:t>.</a:t>
            </a:r>
            <a:r>
              <a:rPr lang="en-CA" sz="1700" i="1" dirty="0" smtClean="0">
                <a:solidFill>
                  <a:schemeClr val="tx1"/>
                </a:solidFill>
              </a:rPr>
              <a:t> </a:t>
            </a:r>
            <a:r>
              <a:rPr lang="en-CA" sz="1700" i="1" dirty="0">
                <a:solidFill>
                  <a:schemeClr val="tx1"/>
                </a:solidFill>
              </a:rPr>
              <a:t>For this comes from the Lord who is the Spirit. </a:t>
            </a:r>
            <a:r>
              <a:rPr lang="en-CA" sz="1500" dirty="0">
                <a:solidFill>
                  <a:schemeClr val="tx1"/>
                </a:solidFill>
              </a:rPr>
              <a:t>2 Corinthians 3:18</a:t>
            </a:r>
            <a:endParaRPr lang="en-CA" sz="1500" dirty="0">
              <a:solidFill>
                <a:schemeClr val="tx1"/>
              </a:solidFill>
            </a:endParaRPr>
          </a:p>
          <a:p>
            <a:pPr>
              <a:buFont typeface="Wingdings" panose="05000000000000000000" pitchFamily="2" charset="2"/>
              <a:buChar char="v"/>
            </a:pPr>
            <a:r>
              <a:rPr lang="en-CA" sz="2600" dirty="0" smtClean="0">
                <a:solidFill>
                  <a:schemeClr val="tx1"/>
                </a:solidFill>
              </a:rPr>
              <a:t>Guaranteed Future</a:t>
            </a:r>
            <a:endParaRPr lang="en-CA" sz="2600" dirty="0">
              <a:solidFill>
                <a:schemeClr val="tx1"/>
              </a:solidFill>
            </a:endParaRPr>
          </a:p>
          <a:p>
            <a:pPr marL="400050" lvl="1" indent="0">
              <a:buNone/>
            </a:pPr>
            <a:r>
              <a:rPr lang="en-CA" sz="1700" i="1" dirty="0">
                <a:solidFill>
                  <a:schemeClr val="tx1"/>
                </a:solidFill>
              </a:rPr>
              <a:t>Beloved, we are God's children now, and what we will be has not yet appeared; but we know that when he </a:t>
            </a:r>
            <a:r>
              <a:rPr lang="en-CA" sz="1700" i="1" dirty="0" smtClean="0">
                <a:solidFill>
                  <a:schemeClr val="tx1"/>
                </a:solidFill>
              </a:rPr>
              <a:t>appears </a:t>
            </a:r>
            <a:r>
              <a:rPr lang="en-CA" sz="1700" i="1" dirty="0">
                <a:solidFill>
                  <a:schemeClr val="tx1"/>
                </a:solidFill>
              </a:rPr>
              <a:t>we shall be like him, because we shall see him as he is.  </a:t>
            </a:r>
            <a:r>
              <a:rPr lang="en-CA" sz="1700" i="1" dirty="0" smtClean="0">
                <a:solidFill>
                  <a:schemeClr val="tx1"/>
                </a:solidFill>
              </a:rPr>
              <a:t>  </a:t>
            </a:r>
            <a:r>
              <a:rPr lang="en-CA" sz="1500" dirty="0" smtClean="0">
                <a:solidFill>
                  <a:schemeClr val="tx1"/>
                </a:solidFill>
              </a:rPr>
              <a:t>1 </a:t>
            </a:r>
            <a:r>
              <a:rPr lang="en-CA" sz="1500" dirty="0">
                <a:solidFill>
                  <a:schemeClr val="tx1"/>
                </a:solidFill>
              </a:rPr>
              <a:t>John 3:2</a:t>
            </a:r>
            <a:endParaRPr lang="en-CA" sz="1500" dirty="0">
              <a:solidFill>
                <a:schemeClr val="tx1"/>
              </a:solidFill>
            </a:endParaRPr>
          </a:p>
          <a:p>
            <a:pPr marL="0" indent="0">
              <a:buNone/>
            </a:pPr>
            <a:endParaRPr lang="en-CA" dirty="0">
              <a:solidFill>
                <a:schemeClr val="tx1"/>
              </a:solidFill>
            </a:endParaRPr>
          </a:p>
        </p:txBody>
      </p:sp>
    </p:spTree>
    <p:extLst>
      <p:ext uri="{BB962C8B-B14F-4D97-AF65-F5344CB8AC3E}">
        <p14:creationId xmlns:p14="http://schemas.microsoft.com/office/powerpoint/2010/main" val="3370131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sz="3200" dirty="0" smtClean="0">
                <a:solidFill>
                  <a:srgbClr val="FF0000"/>
                </a:solidFill>
              </a:rPr>
              <a:t>Christ’s </a:t>
            </a:r>
            <a:r>
              <a:rPr lang="en-CA" sz="3200" dirty="0">
                <a:solidFill>
                  <a:srgbClr val="FF0000"/>
                </a:solidFill>
              </a:rPr>
              <a:t>Prime </a:t>
            </a:r>
            <a:r>
              <a:rPr lang="en-CA" sz="3200" dirty="0" smtClean="0">
                <a:solidFill>
                  <a:srgbClr val="FF0000"/>
                </a:solidFill>
              </a:rPr>
              <a:t>Examples</a:t>
            </a:r>
            <a:br>
              <a:rPr lang="en-CA" sz="3200" dirty="0" smtClean="0">
                <a:solidFill>
                  <a:srgbClr val="FF0000"/>
                </a:solidFill>
              </a:rPr>
            </a:br>
            <a:r>
              <a:rPr lang="en-CA" sz="2700" dirty="0" smtClean="0">
                <a:solidFill>
                  <a:srgbClr val="FF0000"/>
                </a:solidFill>
              </a:rPr>
              <a:t>We </a:t>
            </a:r>
            <a:r>
              <a:rPr lang="en-CA" sz="2700" dirty="0">
                <a:solidFill>
                  <a:srgbClr val="FF0000"/>
                </a:solidFill>
              </a:rPr>
              <a:t>are to be like Christ …</a:t>
            </a:r>
            <a:br>
              <a:rPr lang="en-CA" sz="2700" dirty="0">
                <a:solidFill>
                  <a:srgbClr val="FF0000"/>
                </a:solidFill>
              </a:rPr>
            </a:br>
            <a:r>
              <a:rPr lang="en-CA" sz="2700" dirty="0" smtClean="0"/>
              <a:t/>
            </a:r>
            <a:br>
              <a:rPr lang="en-CA" sz="2700" dirty="0" smtClean="0"/>
            </a:br>
            <a:endParaRPr lang="en-CA" sz="2700" dirty="0"/>
          </a:p>
        </p:txBody>
      </p:sp>
      <p:sp>
        <p:nvSpPr>
          <p:cNvPr id="3" name="Content Placeholder 2"/>
          <p:cNvSpPr>
            <a:spLocks noGrp="1"/>
          </p:cNvSpPr>
          <p:nvPr>
            <p:ph idx="1"/>
          </p:nvPr>
        </p:nvSpPr>
        <p:spPr>
          <a:xfrm>
            <a:off x="677334" y="1545337"/>
            <a:ext cx="8596668" cy="4496026"/>
          </a:xfrm>
        </p:spPr>
        <p:txBody>
          <a:bodyPr>
            <a:normAutofit/>
          </a:bodyPr>
          <a:lstStyle/>
          <a:p>
            <a:pPr>
              <a:buFont typeface="Wingdings" panose="05000000000000000000" pitchFamily="2" charset="2"/>
              <a:buChar char="v"/>
            </a:pPr>
            <a:r>
              <a:rPr lang="en-CA" sz="2400" dirty="0" smtClean="0">
                <a:solidFill>
                  <a:schemeClr val="tx1"/>
                </a:solidFill>
              </a:rPr>
              <a:t>in </a:t>
            </a:r>
            <a:r>
              <a:rPr lang="en-CA" sz="2400" dirty="0" smtClean="0">
                <a:solidFill>
                  <a:schemeClr val="tx1"/>
                </a:solidFill>
              </a:rPr>
              <a:t>His Incarnation</a:t>
            </a:r>
          </a:p>
          <a:p>
            <a:pPr marL="457200" lvl="1" indent="0">
              <a:buNone/>
            </a:pPr>
            <a:r>
              <a:rPr lang="en-CA" i="1" dirty="0" smtClean="0">
                <a:solidFill>
                  <a:schemeClr val="tx1"/>
                </a:solidFill>
              </a:rPr>
              <a:t>Have </a:t>
            </a:r>
            <a:r>
              <a:rPr lang="en-CA" i="1" dirty="0">
                <a:solidFill>
                  <a:schemeClr val="tx1"/>
                </a:solidFill>
              </a:rPr>
              <a:t>this mind among yourselves, which is yours in Christ </a:t>
            </a:r>
            <a:r>
              <a:rPr lang="en-CA" i="1" dirty="0" smtClean="0">
                <a:solidFill>
                  <a:schemeClr val="tx1"/>
                </a:solidFill>
              </a:rPr>
              <a:t>Jesus,</a:t>
            </a:r>
            <a:r>
              <a:rPr lang="en-CA" b="1" i="1" baseline="30000" dirty="0">
                <a:solidFill>
                  <a:schemeClr val="tx1"/>
                </a:solidFill>
              </a:rPr>
              <a:t> </a:t>
            </a:r>
            <a:r>
              <a:rPr lang="en-CA" i="1" dirty="0" smtClean="0">
                <a:solidFill>
                  <a:schemeClr val="tx1"/>
                </a:solidFill>
              </a:rPr>
              <a:t>who</a:t>
            </a:r>
            <a:r>
              <a:rPr lang="en-CA" i="1" dirty="0">
                <a:solidFill>
                  <a:schemeClr val="tx1"/>
                </a:solidFill>
              </a:rPr>
              <a:t>, though he was in the form of God, did not count equality with God a thing to be </a:t>
            </a:r>
            <a:r>
              <a:rPr lang="en-CA" i="1" dirty="0" smtClean="0">
                <a:solidFill>
                  <a:schemeClr val="tx1"/>
                </a:solidFill>
              </a:rPr>
              <a:t>grasped, but</a:t>
            </a:r>
            <a:r>
              <a:rPr lang="en-CA" i="1" dirty="0">
                <a:solidFill>
                  <a:schemeClr val="tx1"/>
                </a:solidFill>
              </a:rPr>
              <a:t> emptied himself, by taking the form of a </a:t>
            </a:r>
            <a:r>
              <a:rPr lang="en-CA" i="1" dirty="0" smtClean="0">
                <a:solidFill>
                  <a:schemeClr val="tx1"/>
                </a:solidFill>
              </a:rPr>
              <a:t>servant, being </a:t>
            </a:r>
            <a:r>
              <a:rPr lang="en-CA" i="1" dirty="0">
                <a:solidFill>
                  <a:schemeClr val="tx1"/>
                </a:solidFill>
              </a:rPr>
              <a:t>born in the likeness of men. </a:t>
            </a:r>
            <a:r>
              <a:rPr lang="en-CA" i="1" dirty="0" smtClean="0">
                <a:solidFill>
                  <a:schemeClr val="tx1"/>
                </a:solidFill>
              </a:rPr>
              <a:t>And </a:t>
            </a:r>
            <a:r>
              <a:rPr lang="en-CA" i="1" dirty="0">
                <a:solidFill>
                  <a:schemeClr val="tx1"/>
                </a:solidFill>
              </a:rPr>
              <a:t>being found in human form, he humbled himself by becoming obedient to the point of death, even death on a cross</a:t>
            </a:r>
            <a:r>
              <a:rPr lang="en-CA" i="1" dirty="0" smtClean="0">
                <a:solidFill>
                  <a:schemeClr val="tx1"/>
                </a:solidFill>
              </a:rPr>
              <a:t>. </a:t>
            </a:r>
            <a:r>
              <a:rPr lang="en-CA" sz="1400" dirty="0">
                <a:solidFill>
                  <a:schemeClr val="tx1"/>
                </a:solidFill>
              </a:rPr>
              <a:t>Philippians </a:t>
            </a:r>
            <a:r>
              <a:rPr lang="en-CA" sz="1400" dirty="0" smtClean="0">
                <a:solidFill>
                  <a:schemeClr val="tx1"/>
                </a:solidFill>
              </a:rPr>
              <a:t>2:5-8</a:t>
            </a:r>
            <a:endParaRPr lang="en-CA" sz="1400" dirty="0" smtClean="0">
              <a:solidFill>
                <a:schemeClr val="tx1"/>
              </a:solidFill>
            </a:endParaRPr>
          </a:p>
          <a:p>
            <a:pPr>
              <a:buFont typeface="Wingdings" panose="05000000000000000000" pitchFamily="2" charset="2"/>
              <a:buChar char="v"/>
            </a:pPr>
            <a:r>
              <a:rPr lang="en-CA" sz="2400" dirty="0">
                <a:solidFill>
                  <a:schemeClr val="tx1"/>
                </a:solidFill>
              </a:rPr>
              <a:t>i</a:t>
            </a:r>
            <a:r>
              <a:rPr lang="en-CA" sz="2400" dirty="0" smtClean="0">
                <a:solidFill>
                  <a:schemeClr val="tx1"/>
                </a:solidFill>
              </a:rPr>
              <a:t>n His Service</a:t>
            </a:r>
          </a:p>
          <a:p>
            <a:pPr marL="400050" lvl="1" indent="0">
              <a:buNone/>
            </a:pPr>
            <a:r>
              <a:rPr lang="en-CA" i="1" dirty="0" smtClean="0">
                <a:solidFill>
                  <a:schemeClr val="tx1"/>
                </a:solidFill>
              </a:rPr>
              <a:t>“If </a:t>
            </a:r>
            <a:r>
              <a:rPr lang="en-CA" i="1" dirty="0">
                <a:solidFill>
                  <a:schemeClr val="tx1"/>
                </a:solidFill>
              </a:rPr>
              <a:t>I then, your Lord and Teacher, have washed your feet, you also ought to wash one another's feet. </a:t>
            </a:r>
            <a:r>
              <a:rPr lang="en-CA" i="1" dirty="0" smtClean="0">
                <a:solidFill>
                  <a:schemeClr val="tx1"/>
                </a:solidFill>
              </a:rPr>
              <a:t>For </a:t>
            </a:r>
            <a:r>
              <a:rPr lang="en-CA" i="1" dirty="0">
                <a:solidFill>
                  <a:schemeClr val="tx1"/>
                </a:solidFill>
              </a:rPr>
              <a:t>I have given you an example, that you also should do just as I have done to you</a:t>
            </a:r>
            <a:r>
              <a:rPr lang="en-CA" i="1" dirty="0" smtClean="0">
                <a:solidFill>
                  <a:schemeClr val="tx1"/>
                </a:solidFill>
              </a:rPr>
              <a:t>.” </a:t>
            </a:r>
            <a:r>
              <a:rPr lang="en-CA" sz="1400" dirty="0">
                <a:solidFill>
                  <a:schemeClr val="tx1"/>
                </a:solidFill>
              </a:rPr>
              <a:t>John </a:t>
            </a:r>
            <a:r>
              <a:rPr lang="en-CA" sz="1400" dirty="0" smtClean="0">
                <a:solidFill>
                  <a:schemeClr val="tx1"/>
                </a:solidFill>
              </a:rPr>
              <a:t>13:14-15</a:t>
            </a:r>
          </a:p>
          <a:p>
            <a:pPr marL="0" indent="0">
              <a:buNone/>
            </a:pPr>
            <a:endParaRPr lang="en-CA" dirty="0"/>
          </a:p>
        </p:txBody>
      </p:sp>
    </p:spTree>
    <p:extLst>
      <p:ext uri="{BB962C8B-B14F-4D97-AF65-F5344CB8AC3E}">
        <p14:creationId xmlns:p14="http://schemas.microsoft.com/office/powerpoint/2010/main" val="1328603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sz="3200" dirty="0" smtClean="0">
                <a:solidFill>
                  <a:srgbClr val="FF0000"/>
                </a:solidFill>
              </a:rPr>
              <a:t>Christ’s </a:t>
            </a:r>
            <a:r>
              <a:rPr lang="en-CA" sz="3200" dirty="0">
                <a:solidFill>
                  <a:srgbClr val="FF0000"/>
                </a:solidFill>
              </a:rPr>
              <a:t>Prime </a:t>
            </a:r>
            <a:r>
              <a:rPr lang="en-CA" sz="3200" dirty="0" smtClean="0">
                <a:solidFill>
                  <a:srgbClr val="FF0000"/>
                </a:solidFill>
              </a:rPr>
              <a:t>Examples</a:t>
            </a:r>
            <a:br>
              <a:rPr lang="en-CA" sz="3200" dirty="0" smtClean="0">
                <a:solidFill>
                  <a:srgbClr val="FF0000"/>
                </a:solidFill>
              </a:rPr>
            </a:br>
            <a:r>
              <a:rPr lang="en-CA" sz="2700" dirty="0" smtClean="0">
                <a:solidFill>
                  <a:srgbClr val="FF0000"/>
                </a:solidFill>
              </a:rPr>
              <a:t>We </a:t>
            </a:r>
            <a:r>
              <a:rPr lang="en-CA" sz="2700" dirty="0">
                <a:solidFill>
                  <a:srgbClr val="FF0000"/>
                </a:solidFill>
              </a:rPr>
              <a:t>are to be like Christ …</a:t>
            </a:r>
            <a:br>
              <a:rPr lang="en-CA" sz="2700" dirty="0">
                <a:solidFill>
                  <a:srgbClr val="FF0000"/>
                </a:solidFill>
              </a:rPr>
            </a:br>
            <a:r>
              <a:rPr lang="en-CA" sz="2700" dirty="0" smtClean="0"/>
              <a:t/>
            </a:r>
            <a:br>
              <a:rPr lang="en-CA" sz="2700" dirty="0" smtClean="0"/>
            </a:br>
            <a:endParaRPr lang="en-CA" sz="2700" dirty="0"/>
          </a:p>
        </p:txBody>
      </p:sp>
      <p:sp>
        <p:nvSpPr>
          <p:cNvPr id="3" name="Content Placeholder 2"/>
          <p:cNvSpPr>
            <a:spLocks noGrp="1"/>
          </p:cNvSpPr>
          <p:nvPr>
            <p:ph idx="1"/>
          </p:nvPr>
        </p:nvSpPr>
        <p:spPr>
          <a:xfrm>
            <a:off x="677334" y="1545337"/>
            <a:ext cx="8596668" cy="4496026"/>
          </a:xfrm>
        </p:spPr>
        <p:txBody>
          <a:bodyPr>
            <a:normAutofit/>
          </a:bodyPr>
          <a:lstStyle/>
          <a:p>
            <a:pPr>
              <a:buFont typeface="Wingdings" panose="05000000000000000000" pitchFamily="2" charset="2"/>
              <a:buChar char="v"/>
            </a:pPr>
            <a:r>
              <a:rPr lang="en-CA" sz="2400" dirty="0" smtClean="0">
                <a:solidFill>
                  <a:schemeClr val="tx1"/>
                </a:solidFill>
              </a:rPr>
              <a:t>i</a:t>
            </a:r>
            <a:r>
              <a:rPr lang="en-CA" sz="2400" dirty="0" smtClean="0">
                <a:solidFill>
                  <a:schemeClr val="tx1"/>
                </a:solidFill>
              </a:rPr>
              <a:t>n His Love</a:t>
            </a:r>
          </a:p>
          <a:p>
            <a:pPr marL="400050" lvl="1" indent="0">
              <a:buNone/>
            </a:pPr>
            <a:r>
              <a:rPr lang="en-CA" i="1" dirty="0">
                <a:solidFill>
                  <a:schemeClr val="tx1"/>
                </a:solidFill>
              </a:rPr>
              <a:t>And walk in love, as Christ loved us and gave himself up for us, a fragrant offering and sacrifice to God</a:t>
            </a:r>
            <a:r>
              <a:rPr lang="en-CA" i="1" dirty="0">
                <a:solidFill>
                  <a:schemeClr val="tx1"/>
                </a:solidFill>
              </a:rPr>
              <a:t>. </a:t>
            </a:r>
            <a:r>
              <a:rPr lang="en-CA" sz="1400" dirty="0" smtClean="0">
                <a:solidFill>
                  <a:schemeClr val="tx1"/>
                </a:solidFill>
              </a:rPr>
              <a:t>Ephesians </a:t>
            </a:r>
            <a:r>
              <a:rPr lang="en-CA" sz="1400" dirty="0">
                <a:solidFill>
                  <a:schemeClr val="tx1"/>
                </a:solidFill>
              </a:rPr>
              <a:t>5:2</a:t>
            </a:r>
            <a:endParaRPr lang="en-CA" sz="1400" dirty="0" smtClean="0">
              <a:solidFill>
                <a:schemeClr val="tx1"/>
              </a:solidFill>
            </a:endParaRPr>
          </a:p>
          <a:p>
            <a:pPr>
              <a:buFont typeface="Wingdings" panose="05000000000000000000" pitchFamily="2" charset="2"/>
              <a:buChar char="v"/>
            </a:pPr>
            <a:r>
              <a:rPr lang="en-CA" sz="2400" dirty="0">
                <a:solidFill>
                  <a:schemeClr val="tx1"/>
                </a:solidFill>
              </a:rPr>
              <a:t>i</a:t>
            </a:r>
            <a:r>
              <a:rPr lang="en-CA" sz="2400" dirty="0" smtClean="0">
                <a:solidFill>
                  <a:schemeClr val="tx1"/>
                </a:solidFill>
              </a:rPr>
              <a:t>n His Endurance</a:t>
            </a:r>
          </a:p>
          <a:p>
            <a:pPr marL="400050" lvl="1" indent="0">
              <a:buNone/>
            </a:pPr>
            <a:r>
              <a:rPr lang="en-CA" i="1" dirty="0">
                <a:solidFill>
                  <a:schemeClr val="tx1"/>
                </a:solidFill>
              </a:rPr>
              <a:t>For to this you have been called, because Christ also suffered for you, leaving you an example, so that you might follow in his steps</a:t>
            </a:r>
            <a:r>
              <a:rPr lang="en-CA" i="1" dirty="0">
                <a:solidFill>
                  <a:schemeClr val="tx1"/>
                </a:solidFill>
              </a:rPr>
              <a:t>. </a:t>
            </a:r>
            <a:r>
              <a:rPr lang="en-CA" sz="1400" dirty="0">
                <a:solidFill>
                  <a:schemeClr val="tx1"/>
                </a:solidFill>
              </a:rPr>
              <a:t>1 Peter 2:21</a:t>
            </a:r>
            <a:endParaRPr lang="en-CA" sz="1400" dirty="0" smtClean="0">
              <a:solidFill>
                <a:schemeClr val="tx1"/>
              </a:solidFill>
            </a:endParaRPr>
          </a:p>
          <a:p>
            <a:pPr>
              <a:buFont typeface="Wingdings" panose="05000000000000000000" pitchFamily="2" charset="2"/>
              <a:buChar char="v"/>
            </a:pPr>
            <a:r>
              <a:rPr lang="en-CA" sz="2400" dirty="0" smtClean="0">
                <a:solidFill>
                  <a:schemeClr val="tx1"/>
                </a:solidFill>
              </a:rPr>
              <a:t>i</a:t>
            </a:r>
            <a:r>
              <a:rPr lang="en-CA" sz="2400" dirty="0" smtClean="0">
                <a:solidFill>
                  <a:schemeClr val="tx1"/>
                </a:solidFill>
              </a:rPr>
              <a:t>n His Mission</a:t>
            </a:r>
          </a:p>
          <a:p>
            <a:pPr marL="400050" lvl="1" indent="0">
              <a:buNone/>
            </a:pPr>
            <a:r>
              <a:rPr lang="en-CA" dirty="0">
                <a:solidFill>
                  <a:schemeClr val="tx1"/>
                </a:solidFill>
              </a:rPr>
              <a:t> </a:t>
            </a:r>
            <a:r>
              <a:rPr lang="en-CA" i="1" dirty="0" smtClean="0">
                <a:solidFill>
                  <a:schemeClr val="tx1"/>
                </a:solidFill>
              </a:rPr>
              <a:t>“I </a:t>
            </a:r>
            <a:r>
              <a:rPr lang="en-CA" i="1" dirty="0">
                <a:solidFill>
                  <a:schemeClr val="tx1"/>
                </a:solidFill>
              </a:rPr>
              <a:t>do not ask that you take them out of the world, but that you keep them from the evil </a:t>
            </a:r>
            <a:r>
              <a:rPr lang="en-CA" i="1" dirty="0" smtClean="0">
                <a:solidFill>
                  <a:schemeClr val="tx1"/>
                </a:solidFill>
              </a:rPr>
              <a:t>one. They </a:t>
            </a:r>
            <a:r>
              <a:rPr lang="en-CA" i="1" dirty="0">
                <a:solidFill>
                  <a:schemeClr val="tx1"/>
                </a:solidFill>
              </a:rPr>
              <a:t>are not of the world, just as I am not of the world. </a:t>
            </a:r>
            <a:r>
              <a:rPr lang="en-CA" i="1" dirty="0" smtClean="0">
                <a:solidFill>
                  <a:schemeClr val="tx1"/>
                </a:solidFill>
              </a:rPr>
              <a:t>Sanctify them </a:t>
            </a:r>
            <a:r>
              <a:rPr lang="en-CA" i="1" dirty="0">
                <a:solidFill>
                  <a:schemeClr val="tx1"/>
                </a:solidFill>
              </a:rPr>
              <a:t>in the truth; your word is truth. </a:t>
            </a:r>
            <a:r>
              <a:rPr lang="en-CA" i="1" dirty="0" smtClean="0">
                <a:solidFill>
                  <a:schemeClr val="tx1"/>
                </a:solidFill>
              </a:rPr>
              <a:t>As </a:t>
            </a:r>
            <a:r>
              <a:rPr lang="en-CA" i="1" dirty="0">
                <a:solidFill>
                  <a:schemeClr val="tx1"/>
                </a:solidFill>
              </a:rPr>
              <a:t>you sent me into the world, so I have sent them into the world</a:t>
            </a:r>
            <a:r>
              <a:rPr lang="en-CA" i="1" dirty="0" smtClean="0">
                <a:solidFill>
                  <a:schemeClr val="tx1"/>
                </a:solidFill>
              </a:rPr>
              <a:t>.” </a:t>
            </a:r>
            <a:r>
              <a:rPr lang="en-CA" sz="1400" dirty="0">
                <a:solidFill>
                  <a:schemeClr val="tx1"/>
                </a:solidFill>
              </a:rPr>
              <a:t>John 17:15-18 </a:t>
            </a:r>
            <a:endParaRPr lang="en-CA" sz="1400" dirty="0">
              <a:solidFill>
                <a:schemeClr val="tx1"/>
              </a:solidFill>
            </a:endParaRPr>
          </a:p>
        </p:txBody>
      </p:sp>
    </p:spTree>
    <p:extLst>
      <p:ext uri="{BB962C8B-B14F-4D97-AF65-F5344CB8AC3E}">
        <p14:creationId xmlns:p14="http://schemas.microsoft.com/office/powerpoint/2010/main" val="1044642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dirty="0" smtClean="0">
                <a:solidFill>
                  <a:srgbClr val="FF0000"/>
                </a:solidFill>
              </a:rPr>
              <a:t>Three Ways to Become Like Christ</a:t>
            </a:r>
            <a:r>
              <a:rPr lang="en-CA" sz="3200" dirty="0" smtClean="0"/>
              <a:t/>
            </a:r>
            <a:br>
              <a:rPr lang="en-CA" sz="3200" dirty="0" smtClean="0"/>
            </a:br>
            <a:endParaRPr lang="en-CA" sz="2400" dirty="0"/>
          </a:p>
        </p:txBody>
      </p:sp>
      <p:sp>
        <p:nvSpPr>
          <p:cNvPr id="3" name="Content Placeholder 2"/>
          <p:cNvSpPr>
            <a:spLocks noGrp="1"/>
          </p:cNvSpPr>
          <p:nvPr>
            <p:ph idx="1"/>
          </p:nvPr>
        </p:nvSpPr>
        <p:spPr>
          <a:xfrm>
            <a:off x="677334" y="1545337"/>
            <a:ext cx="8596668" cy="4496026"/>
          </a:xfrm>
        </p:spPr>
        <p:txBody>
          <a:bodyPr>
            <a:normAutofit/>
          </a:bodyPr>
          <a:lstStyle/>
          <a:p>
            <a:pPr marL="0" indent="0">
              <a:buNone/>
            </a:pPr>
            <a:r>
              <a:rPr lang="en-CA" sz="2400" dirty="0" smtClean="0">
                <a:solidFill>
                  <a:schemeClr val="tx1"/>
                </a:solidFill>
              </a:rPr>
              <a:t>1. Suffering is part of God’s process of making us like Christ</a:t>
            </a:r>
            <a:r>
              <a:rPr lang="en-CA" dirty="0" smtClean="0">
                <a:solidFill>
                  <a:schemeClr val="tx1"/>
                </a:solidFill>
              </a:rPr>
              <a:t>.</a:t>
            </a:r>
          </a:p>
          <a:p>
            <a:pPr marL="400050" lvl="1" indent="0">
              <a:buNone/>
            </a:pPr>
            <a:r>
              <a:rPr lang="en-CA" i="1" dirty="0">
                <a:solidFill>
                  <a:schemeClr val="tx1"/>
                </a:solidFill>
              </a:rPr>
              <a:t>Indeed, all who desire to live a godly life in Christ Jesus will be </a:t>
            </a:r>
            <a:r>
              <a:rPr lang="en-CA" i="1" dirty="0" smtClean="0">
                <a:solidFill>
                  <a:schemeClr val="tx1"/>
                </a:solidFill>
              </a:rPr>
              <a:t>persecuted. </a:t>
            </a:r>
            <a:r>
              <a:rPr lang="en-CA" sz="1400" dirty="0">
                <a:solidFill>
                  <a:schemeClr val="tx1"/>
                </a:solidFill>
              </a:rPr>
              <a:t>2</a:t>
            </a:r>
            <a:r>
              <a:rPr lang="en-CA" sz="1400" dirty="0" smtClean="0">
                <a:solidFill>
                  <a:schemeClr val="tx1"/>
                </a:solidFill>
              </a:rPr>
              <a:t> Timothy 3:12</a:t>
            </a:r>
            <a:endParaRPr lang="en-CA" sz="1400" dirty="0">
              <a:solidFill>
                <a:schemeClr val="tx1"/>
              </a:solidFill>
            </a:endParaRPr>
          </a:p>
          <a:p>
            <a:pPr marL="400050" lvl="1" indent="0">
              <a:buNone/>
            </a:pPr>
            <a:r>
              <a:rPr lang="en-CA" i="1" dirty="0" smtClean="0">
                <a:solidFill>
                  <a:schemeClr val="tx1"/>
                </a:solidFill>
              </a:rPr>
              <a:t>Indeed</a:t>
            </a:r>
            <a:r>
              <a:rPr lang="en-CA" i="1" dirty="0">
                <a:solidFill>
                  <a:schemeClr val="tx1"/>
                </a:solidFill>
              </a:rPr>
              <a:t>, I count everything as loss because of the surpassing worth of knowing Christ Jesus my Lord. For his sake I have suffered the loss of all things and count them as rubbish, in order that I may gain Christ </a:t>
            </a:r>
            <a:r>
              <a:rPr lang="en-CA" i="1" dirty="0" smtClean="0">
                <a:solidFill>
                  <a:schemeClr val="tx1"/>
                </a:solidFill>
              </a:rPr>
              <a:t>and </a:t>
            </a:r>
            <a:r>
              <a:rPr lang="en-CA" i="1" dirty="0">
                <a:solidFill>
                  <a:schemeClr val="tx1"/>
                </a:solidFill>
              </a:rPr>
              <a:t>be found in him, not having a righteousness of my own that comes from the law, but that which comes through faith in Christ, the righteousness from God that depends on </a:t>
            </a:r>
            <a:r>
              <a:rPr lang="en-CA" i="1" dirty="0" smtClean="0">
                <a:solidFill>
                  <a:schemeClr val="tx1"/>
                </a:solidFill>
              </a:rPr>
              <a:t>faith — that </a:t>
            </a:r>
            <a:r>
              <a:rPr lang="en-CA" i="1" dirty="0">
                <a:solidFill>
                  <a:schemeClr val="tx1"/>
                </a:solidFill>
              </a:rPr>
              <a:t>I may know him and the power of his resurrection, and may share his sufferings, becoming like him in his </a:t>
            </a:r>
            <a:r>
              <a:rPr lang="en-CA" i="1" dirty="0" smtClean="0">
                <a:solidFill>
                  <a:schemeClr val="tx1"/>
                </a:solidFill>
              </a:rPr>
              <a:t>death, that </a:t>
            </a:r>
            <a:r>
              <a:rPr lang="en-CA" i="1" dirty="0">
                <a:solidFill>
                  <a:schemeClr val="tx1"/>
                </a:solidFill>
              </a:rPr>
              <a:t>by any means possible I may attain the resurrection from the dead.</a:t>
            </a:r>
            <a:r>
              <a:rPr lang="en-CA" dirty="0">
                <a:solidFill>
                  <a:schemeClr val="tx1"/>
                </a:solidFill>
              </a:rPr>
              <a:t> </a:t>
            </a:r>
            <a:r>
              <a:rPr lang="en-CA" sz="1400" dirty="0">
                <a:solidFill>
                  <a:schemeClr val="tx1"/>
                </a:solidFill>
              </a:rPr>
              <a:t>Philippians 3:8-11</a:t>
            </a:r>
            <a:endParaRPr lang="en-CA" sz="1400" dirty="0" smtClean="0">
              <a:solidFill>
                <a:schemeClr val="tx1"/>
              </a:solidFill>
            </a:endParaRPr>
          </a:p>
        </p:txBody>
      </p:sp>
    </p:spTree>
    <p:extLst>
      <p:ext uri="{BB962C8B-B14F-4D97-AF65-F5344CB8AC3E}">
        <p14:creationId xmlns:p14="http://schemas.microsoft.com/office/powerpoint/2010/main" val="1726655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200" dirty="0" smtClean="0">
                <a:solidFill>
                  <a:srgbClr val="FF0000"/>
                </a:solidFill>
              </a:rPr>
              <a:t>Three Ways to Become Like Christ</a:t>
            </a:r>
            <a:br>
              <a:rPr lang="en-CA" sz="3200" dirty="0" smtClean="0">
                <a:solidFill>
                  <a:srgbClr val="FF0000"/>
                </a:solidFill>
              </a:rPr>
            </a:br>
            <a:endParaRPr lang="en-CA" sz="2400" dirty="0">
              <a:solidFill>
                <a:srgbClr val="FF0000"/>
              </a:solidFill>
            </a:endParaRPr>
          </a:p>
        </p:txBody>
      </p:sp>
      <p:sp>
        <p:nvSpPr>
          <p:cNvPr id="3" name="Content Placeholder 2"/>
          <p:cNvSpPr>
            <a:spLocks noGrp="1"/>
          </p:cNvSpPr>
          <p:nvPr>
            <p:ph idx="1"/>
          </p:nvPr>
        </p:nvSpPr>
        <p:spPr>
          <a:xfrm>
            <a:off x="677334" y="1545337"/>
            <a:ext cx="8596668" cy="4496026"/>
          </a:xfrm>
        </p:spPr>
        <p:txBody>
          <a:bodyPr>
            <a:normAutofit lnSpcReduction="10000"/>
          </a:bodyPr>
          <a:lstStyle/>
          <a:p>
            <a:pPr marL="0" indent="0">
              <a:buNone/>
            </a:pPr>
            <a:r>
              <a:rPr lang="en-CA" sz="2400" dirty="0" smtClean="0">
                <a:solidFill>
                  <a:schemeClr val="tx1"/>
                </a:solidFill>
              </a:rPr>
              <a:t>2. Evangelism provides feedback we need to look like Christ.</a:t>
            </a:r>
          </a:p>
          <a:p>
            <a:pPr marL="400050" lvl="1" indent="0">
              <a:buNone/>
            </a:pPr>
            <a:r>
              <a:rPr lang="en-CA" i="1" dirty="0" smtClean="0">
                <a:solidFill>
                  <a:schemeClr val="tx1"/>
                </a:solidFill>
              </a:rPr>
              <a:t>“But </a:t>
            </a:r>
            <a:r>
              <a:rPr lang="en-CA" i="1" dirty="0">
                <a:solidFill>
                  <a:schemeClr val="tx1"/>
                </a:solidFill>
              </a:rPr>
              <a:t>you will receive power when the Holy Spirit has come upon you, and you will be my witnesses in Jerusalem and in all Judea and Samaria, and to the end of the earth</a:t>
            </a:r>
            <a:r>
              <a:rPr lang="en-CA" i="1" dirty="0" smtClean="0">
                <a:solidFill>
                  <a:schemeClr val="tx1"/>
                </a:solidFill>
              </a:rPr>
              <a:t>.” </a:t>
            </a:r>
            <a:r>
              <a:rPr lang="en-CA" dirty="0" smtClean="0">
                <a:solidFill>
                  <a:schemeClr val="tx1"/>
                </a:solidFill>
              </a:rPr>
              <a:t>Acts 1:8</a:t>
            </a:r>
          </a:p>
          <a:p>
            <a:pPr marL="400050" lvl="1" indent="0">
              <a:buNone/>
            </a:pPr>
            <a:r>
              <a:rPr lang="en-CA" i="1" dirty="0">
                <a:solidFill>
                  <a:schemeClr val="tx1"/>
                </a:solidFill>
              </a:rPr>
              <a:t>“You are the light of the world. A city set on a hill cannot be hidden. </a:t>
            </a:r>
            <a:r>
              <a:rPr lang="en-CA" i="1" dirty="0" smtClean="0">
                <a:solidFill>
                  <a:schemeClr val="tx1"/>
                </a:solidFill>
              </a:rPr>
              <a:t>Nor </a:t>
            </a:r>
            <a:r>
              <a:rPr lang="en-CA" i="1" dirty="0">
                <a:solidFill>
                  <a:schemeClr val="tx1"/>
                </a:solidFill>
              </a:rPr>
              <a:t>do people light a lamp and put it under a basket, but on a stand, and it gives light to all in the house. </a:t>
            </a:r>
            <a:r>
              <a:rPr lang="en-CA" i="1" dirty="0" smtClean="0">
                <a:solidFill>
                  <a:schemeClr val="tx1"/>
                </a:solidFill>
              </a:rPr>
              <a:t>In </a:t>
            </a:r>
            <a:r>
              <a:rPr lang="en-CA" i="1" dirty="0">
                <a:solidFill>
                  <a:schemeClr val="tx1"/>
                </a:solidFill>
              </a:rPr>
              <a:t>the same way, let your light shine before others, so </a:t>
            </a:r>
            <a:r>
              <a:rPr lang="en-CA" i="1" dirty="0" smtClean="0">
                <a:solidFill>
                  <a:schemeClr val="tx1"/>
                </a:solidFill>
              </a:rPr>
              <a:t>that they </a:t>
            </a:r>
            <a:r>
              <a:rPr lang="en-CA" i="1" dirty="0">
                <a:solidFill>
                  <a:schemeClr val="tx1"/>
                </a:solidFill>
              </a:rPr>
              <a:t>may see your good works and give glory to your Father who is in heaven.” </a:t>
            </a:r>
            <a:r>
              <a:rPr lang="en-CA" sz="1400" dirty="0" smtClean="0">
                <a:solidFill>
                  <a:schemeClr val="tx1"/>
                </a:solidFill>
              </a:rPr>
              <a:t>Matthew 5:14-16</a:t>
            </a:r>
          </a:p>
          <a:p>
            <a:pPr marL="0" indent="0">
              <a:buNone/>
            </a:pPr>
            <a:r>
              <a:rPr lang="en-CA" sz="2400" dirty="0" smtClean="0">
                <a:solidFill>
                  <a:schemeClr val="tx1"/>
                </a:solidFill>
              </a:rPr>
              <a:t>3. The Holy Spirit empowers us to become like Christ.</a:t>
            </a:r>
          </a:p>
          <a:p>
            <a:pPr marL="400050" lvl="1" indent="0">
              <a:buNone/>
            </a:pPr>
            <a:r>
              <a:rPr lang="en-CA" i="1" dirty="0" smtClean="0">
                <a:solidFill>
                  <a:schemeClr val="tx1"/>
                </a:solidFill>
              </a:rPr>
              <a:t>“</a:t>
            </a:r>
            <a:r>
              <a:rPr lang="en-CA" i="1" dirty="0">
                <a:solidFill>
                  <a:schemeClr val="tx1"/>
                </a:solidFill>
              </a:rPr>
              <a:t>If you love me, you will keep my commandments. </a:t>
            </a:r>
            <a:r>
              <a:rPr lang="en-CA" i="1" dirty="0" smtClean="0">
                <a:solidFill>
                  <a:schemeClr val="tx1"/>
                </a:solidFill>
              </a:rPr>
              <a:t>And </a:t>
            </a:r>
            <a:r>
              <a:rPr lang="en-CA" i="1" dirty="0">
                <a:solidFill>
                  <a:schemeClr val="tx1"/>
                </a:solidFill>
              </a:rPr>
              <a:t>I will ask the Father, and he will give you another Helper</a:t>
            </a:r>
            <a:r>
              <a:rPr lang="en-CA" i="1" dirty="0" smtClean="0">
                <a:solidFill>
                  <a:schemeClr val="tx1"/>
                </a:solidFill>
              </a:rPr>
              <a:t>, </a:t>
            </a:r>
            <a:r>
              <a:rPr lang="en-CA" i="1" dirty="0">
                <a:solidFill>
                  <a:schemeClr val="tx1"/>
                </a:solidFill>
              </a:rPr>
              <a:t>to be with you forever, </a:t>
            </a:r>
            <a:r>
              <a:rPr lang="en-CA" i="1" dirty="0" smtClean="0">
                <a:solidFill>
                  <a:schemeClr val="tx1"/>
                </a:solidFill>
              </a:rPr>
              <a:t>even </a:t>
            </a:r>
            <a:r>
              <a:rPr lang="en-CA" i="1" dirty="0">
                <a:solidFill>
                  <a:schemeClr val="tx1"/>
                </a:solidFill>
              </a:rPr>
              <a:t>the Spirit of truth, whom the world cannot receive, because it neither sees him nor knows him. You know him, for he dwells with you and will </a:t>
            </a:r>
            <a:r>
              <a:rPr lang="en-CA" i="1" dirty="0" smtClean="0">
                <a:solidFill>
                  <a:schemeClr val="tx1"/>
                </a:solidFill>
              </a:rPr>
              <a:t>be </a:t>
            </a:r>
            <a:r>
              <a:rPr lang="en-CA" i="1" dirty="0">
                <a:solidFill>
                  <a:schemeClr val="tx1"/>
                </a:solidFill>
              </a:rPr>
              <a:t>in you</a:t>
            </a:r>
            <a:r>
              <a:rPr lang="en-CA" i="1" dirty="0" smtClean="0">
                <a:solidFill>
                  <a:schemeClr val="tx1"/>
                </a:solidFill>
              </a:rPr>
              <a:t>. </a:t>
            </a:r>
            <a:r>
              <a:rPr lang="en-CA" i="1" dirty="0">
                <a:solidFill>
                  <a:schemeClr val="tx1"/>
                </a:solidFill>
              </a:rPr>
              <a:t>… </a:t>
            </a:r>
            <a:r>
              <a:rPr lang="en-CA" i="1" dirty="0" smtClean="0">
                <a:solidFill>
                  <a:schemeClr val="tx1"/>
                </a:solidFill>
              </a:rPr>
              <a:t>The </a:t>
            </a:r>
            <a:r>
              <a:rPr lang="en-CA" i="1" dirty="0">
                <a:solidFill>
                  <a:schemeClr val="tx1"/>
                </a:solidFill>
              </a:rPr>
              <a:t>Helper, the Holy Spirit, whom the Father will send in my name, he will teach you all things and bring to your remembrance all that I have said to you</a:t>
            </a:r>
            <a:r>
              <a:rPr lang="en-CA" i="1" dirty="0" smtClean="0">
                <a:solidFill>
                  <a:schemeClr val="tx1"/>
                </a:solidFill>
              </a:rPr>
              <a:t>.” </a:t>
            </a:r>
            <a:r>
              <a:rPr lang="en-CA" sz="1400" dirty="0">
                <a:solidFill>
                  <a:schemeClr val="tx1"/>
                </a:solidFill>
              </a:rPr>
              <a:t>John </a:t>
            </a:r>
            <a:r>
              <a:rPr lang="en-CA" sz="1400" dirty="0" smtClean="0">
                <a:solidFill>
                  <a:schemeClr val="tx1"/>
                </a:solidFill>
              </a:rPr>
              <a:t>14:15-17, 26</a:t>
            </a:r>
            <a:endParaRPr lang="en-CA" sz="1400" dirty="0">
              <a:solidFill>
                <a:schemeClr val="tx1"/>
              </a:solidFill>
            </a:endParaRPr>
          </a:p>
        </p:txBody>
      </p:sp>
    </p:spTree>
    <p:extLst>
      <p:ext uri="{BB962C8B-B14F-4D97-AF65-F5344CB8AC3E}">
        <p14:creationId xmlns:p14="http://schemas.microsoft.com/office/powerpoint/2010/main" val="152303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4307</TotalTime>
  <Words>578</Words>
  <Application>Microsoft Office PowerPoint</Application>
  <PresentationFormat>Widescreen</PresentationFormat>
  <Paragraphs>45</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Trebuchet MS</vt:lpstr>
      <vt:lpstr>Wingdings</vt:lpstr>
      <vt:lpstr>Wingdings 3</vt:lpstr>
      <vt:lpstr>Facet</vt:lpstr>
      <vt:lpstr>Christlikeness </vt:lpstr>
      <vt:lpstr>Christlikeness</vt:lpstr>
      <vt:lpstr>Biblical Basis for Christlikeness</vt:lpstr>
      <vt:lpstr>Christ’s Prime Examples We are to be like Christ …  </vt:lpstr>
      <vt:lpstr>Christ’s Prime Examples We are to be like Christ …  </vt:lpstr>
      <vt:lpstr>Three Ways to Become Like Christ </vt:lpstr>
      <vt:lpstr>Three Ways to Become Like Christ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Radical Disciple some neglected aspects of our calling</dc:title>
  <dc:creator>puiwingwong@yahoo.com</dc:creator>
  <cp:lastModifiedBy>puiwingwong@yahoo.com</cp:lastModifiedBy>
  <cp:revision>61</cp:revision>
  <cp:lastPrinted>2017-10-12T23:56:36Z</cp:lastPrinted>
  <dcterms:created xsi:type="dcterms:W3CDTF">2017-09-26T21:52:09Z</dcterms:created>
  <dcterms:modified xsi:type="dcterms:W3CDTF">2017-10-13T23:59:24Z</dcterms:modified>
</cp:coreProperties>
</file>